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Petrona"/>
      <p:regular r:id="rId16"/>
    </p:embeddedFont>
    <p:embeddedFont>
      <p:font typeface="Petrona"/>
      <p:regular r:id="rId17"/>
    </p:embeddedFont>
    <p:embeddedFont>
      <p:font typeface="Petrona"/>
      <p:regular r:id="rId18"/>
    </p:embeddedFont>
    <p:embeddedFont>
      <p:font typeface="Petrona"/>
      <p:regular r:id="rId19"/>
    </p:embeddedFont>
    <p:embeddedFont>
      <p:font typeface="Inter"/>
      <p:regular r:id="rId20"/>
    </p:embeddedFont>
    <p:embeddedFont>
      <p:font typeface="Inter"/>
      <p:regular r:id="rId21"/>
    </p:embeddedFont>
    <p:embeddedFont>
      <p:font typeface="Inter"/>
      <p:regular r:id="rId22"/>
    </p:embeddedFont>
    <p:embeddedFont>
      <p:font typeface="Inter"/>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 Id="rId22" Type="http://schemas.openxmlformats.org/officeDocument/2006/relationships/font" Target="fonts/font7.fntdata"/><Relationship Id="rId23"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595080"/>
            <a:ext cx="7556421" cy="2232779"/>
          </a:xfrm>
          <a:prstGeom prst="rect">
            <a:avLst/>
          </a:prstGeom>
          <a:noFill/>
          <a:ln/>
        </p:spPr>
        <p:txBody>
          <a:bodyPr wrap="square" lIns="0" tIns="0" rIns="0" bIns="0" rtlCol="0" anchor="t"/>
          <a:lstStyle/>
          <a:p>
            <a:pPr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The Role of AI in Enhancing Software Product Capabilities</a:t>
            </a:r>
            <a:endParaRPr lang="en-US" sz="4650" dirty="0"/>
          </a:p>
        </p:txBody>
      </p:sp>
      <p:sp>
        <p:nvSpPr>
          <p:cNvPr id="4" name="Text 1"/>
          <p:cNvSpPr/>
          <p:nvPr/>
        </p:nvSpPr>
        <p:spPr>
          <a:xfrm>
            <a:off x="793790" y="4168021"/>
            <a:ext cx="7556421" cy="1814513"/>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Artificial Intelligence (AI) is transforming the software industry, empowering developers to create more intelligent, personalized, and efficient products. In this presentation, we'll explore how AI can enhance various aspects of software development and product capabilities.</a:t>
            </a:r>
            <a:endParaRPr lang="en-US" sz="1750" dirty="0"/>
          </a:p>
        </p:txBody>
      </p:sp>
      <p:sp>
        <p:nvSpPr>
          <p:cNvPr id="5" name="Shape 2"/>
          <p:cNvSpPr/>
          <p:nvPr/>
        </p:nvSpPr>
        <p:spPr>
          <a:xfrm>
            <a:off x="793790" y="6254591"/>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801410" y="6262211"/>
            <a:ext cx="347663" cy="347663"/>
          </a:xfrm>
          <a:prstGeom prst="rect">
            <a:avLst/>
          </a:prstGeom>
        </p:spPr>
      </p:pic>
      <p:sp>
        <p:nvSpPr>
          <p:cNvPr id="7" name="Text 3"/>
          <p:cNvSpPr/>
          <p:nvPr/>
        </p:nvSpPr>
        <p:spPr>
          <a:xfrm>
            <a:off x="1270040" y="6237684"/>
            <a:ext cx="2382560" cy="396835"/>
          </a:xfrm>
          <a:prstGeom prst="rect">
            <a:avLst/>
          </a:prstGeom>
          <a:noFill/>
          <a:ln/>
        </p:spPr>
        <p:txBody>
          <a:bodyPr wrap="none" lIns="0" tIns="0" rIns="0" bIns="0" rtlCol="0" anchor="t"/>
          <a:lstStyle/>
          <a:p>
            <a:pPr algn="l" indent="0" marL="0">
              <a:lnSpc>
                <a:spcPts val="3100"/>
              </a:lnSpc>
              <a:buNone/>
            </a:pPr>
            <a:r>
              <a:rPr lang="en-US" sz="2200" b="1" dirty="0">
                <a:solidFill>
                  <a:srgbClr val="272525"/>
                </a:solidFill>
                <a:latin typeface="Inter Bold" pitchFamily="34" charset="0"/>
                <a:ea typeface="Inter Bold" pitchFamily="34" charset="-122"/>
                <a:cs typeface="Inter Bold" pitchFamily="34" charset="-120"/>
              </a:rPr>
              <a:t>by prachi hegiste</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513290"/>
            <a:ext cx="11307961" cy="744260"/>
          </a:xfrm>
          <a:prstGeom prst="rect">
            <a:avLst/>
          </a:prstGeom>
          <a:noFill/>
          <a:ln/>
        </p:spPr>
        <p:txBody>
          <a:bodyPr wrap="none" lIns="0" tIns="0" rIns="0" bIns="0" rtlCol="0" anchor="t"/>
          <a:lstStyle/>
          <a:p>
            <a:pPr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Introduction to AI and its growing impact</a:t>
            </a:r>
            <a:endParaRPr lang="en-US" sz="4650" dirty="0"/>
          </a:p>
        </p:txBody>
      </p:sp>
      <p:sp>
        <p:nvSpPr>
          <p:cNvPr id="3" name="Text 1"/>
          <p:cNvSpPr/>
          <p:nvPr/>
        </p:nvSpPr>
        <p:spPr>
          <a:xfrm>
            <a:off x="793790" y="3824526"/>
            <a:ext cx="2977039" cy="372070"/>
          </a:xfrm>
          <a:prstGeom prst="rect">
            <a:avLst/>
          </a:prstGeom>
          <a:noFill/>
          <a:ln/>
        </p:spPr>
        <p:txBody>
          <a:bodyPr wrap="none" lIns="0" tIns="0" rIns="0" bIns="0" rtlCol="0" anchor="t"/>
          <a:lstStyle/>
          <a:p>
            <a:pPr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AI Advancements</a:t>
            </a:r>
            <a:endParaRPr lang="en-US" sz="2300" dirty="0"/>
          </a:p>
        </p:txBody>
      </p:sp>
      <p:sp>
        <p:nvSpPr>
          <p:cNvPr id="4" name="Text 2"/>
          <p:cNvSpPr/>
          <p:nvPr/>
        </p:nvSpPr>
        <p:spPr>
          <a:xfrm>
            <a:off x="793790" y="4423410"/>
            <a:ext cx="6244709" cy="1088708"/>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Recent breakthroughs in machine learning, natural language processing, and computer vision have significantly expanded the capabilities of AI systems.</a:t>
            </a:r>
            <a:endParaRPr lang="en-US" sz="1750" dirty="0"/>
          </a:p>
        </p:txBody>
      </p:sp>
      <p:sp>
        <p:nvSpPr>
          <p:cNvPr id="5" name="Text 3"/>
          <p:cNvSpPr/>
          <p:nvPr/>
        </p:nvSpPr>
        <p:spPr>
          <a:xfrm>
            <a:off x="7599521" y="3824526"/>
            <a:ext cx="3155990" cy="372070"/>
          </a:xfrm>
          <a:prstGeom prst="rect">
            <a:avLst/>
          </a:prstGeom>
          <a:noFill/>
          <a:ln/>
        </p:spPr>
        <p:txBody>
          <a:bodyPr wrap="none" lIns="0" tIns="0" rIns="0" bIns="0" rtlCol="0" anchor="t"/>
          <a:lstStyle/>
          <a:p>
            <a:pPr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Transforming Software</a:t>
            </a:r>
            <a:endParaRPr lang="en-US" sz="2300" dirty="0"/>
          </a:p>
        </p:txBody>
      </p:sp>
      <p:sp>
        <p:nvSpPr>
          <p:cNvPr id="6" name="Text 4"/>
          <p:cNvSpPr/>
          <p:nvPr/>
        </p:nvSpPr>
        <p:spPr>
          <a:xfrm>
            <a:off x="7599521" y="4423410"/>
            <a:ext cx="6244709" cy="1088708"/>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AI is revolutionizing how software is designed, developed, and deployed, unlocking new possibilities for enhanced user experiences and operational efficiency.</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171932"/>
            <a:ext cx="7556421" cy="2232779"/>
          </a:xfrm>
          <a:prstGeom prst="rect">
            <a:avLst/>
          </a:prstGeom>
          <a:noFill/>
          <a:ln/>
        </p:spPr>
        <p:txBody>
          <a:bodyPr wrap="square" lIns="0" tIns="0" rIns="0" bIns="0" rtlCol="0" anchor="t"/>
          <a:lstStyle/>
          <a:p>
            <a:pPr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Enhancing User Experience through AI-Powered Personalization</a:t>
            </a:r>
            <a:endParaRPr lang="en-US" sz="4650" dirty="0"/>
          </a:p>
        </p:txBody>
      </p:sp>
      <p:sp>
        <p:nvSpPr>
          <p:cNvPr id="4" name="Shape 1"/>
          <p:cNvSpPr/>
          <p:nvPr/>
        </p:nvSpPr>
        <p:spPr>
          <a:xfrm>
            <a:off x="6280190" y="4000024"/>
            <a:ext cx="510302" cy="510302"/>
          </a:xfrm>
          <a:prstGeom prst="roundRect">
            <a:avLst>
              <a:gd name="adj" fmla="val 18669"/>
            </a:avLst>
          </a:prstGeom>
          <a:solidFill>
            <a:srgbClr val="CCEEFF"/>
          </a:solidFill>
          <a:ln w="7620">
            <a:solidFill>
              <a:srgbClr val="B2D4E5"/>
            </a:solidFill>
            <a:prstDash val="solid"/>
          </a:ln>
        </p:spPr>
      </p:sp>
      <p:sp>
        <p:nvSpPr>
          <p:cNvPr id="5" name="Text 2"/>
          <p:cNvSpPr/>
          <p:nvPr/>
        </p:nvSpPr>
        <p:spPr>
          <a:xfrm>
            <a:off x="6458903" y="4076462"/>
            <a:ext cx="152876" cy="357307"/>
          </a:xfrm>
          <a:prstGeom prst="rect">
            <a:avLst/>
          </a:prstGeom>
          <a:noFill/>
          <a:ln/>
        </p:spPr>
        <p:txBody>
          <a:bodyPr wrap="none" lIns="0" tIns="0" rIns="0" bIns="0" rtlCol="0" anchor="t"/>
          <a:lstStyle/>
          <a:p>
            <a:pPr algn="ctr" indent="0" marL="0">
              <a:lnSpc>
                <a:spcPts val="2800"/>
              </a:lnSpc>
              <a:buNone/>
            </a:pPr>
            <a:r>
              <a:rPr lang="en-US" sz="2800" b="1" dirty="0">
                <a:solidFill>
                  <a:srgbClr val="272525"/>
                </a:solidFill>
                <a:latin typeface="Petrona Bold" pitchFamily="34" charset="0"/>
                <a:ea typeface="Petrona Bold" pitchFamily="34" charset="-122"/>
                <a:cs typeface="Petrona Bold" pitchFamily="34" charset="-120"/>
              </a:rPr>
              <a:t>1</a:t>
            </a:r>
            <a:endParaRPr lang="en-US" sz="2800" dirty="0"/>
          </a:p>
        </p:txBody>
      </p:sp>
      <p:sp>
        <p:nvSpPr>
          <p:cNvPr id="6" name="Text 3"/>
          <p:cNvSpPr/>
          <p:nvPr/>
        </p:nvSpPr>
        <p:spPr>
          <a:xfrm>
            <a:off x="7017306" y="4000024"/>
            <a:ext cx="2927747" cy="744141"/>
          </a:xfrm>
          <a:prstGeom prst="rect">
            <a:avLst/>
          </a:prstGeom>
          <a:noFill/>
          <a:ln/>
        </p:spPr>
        <p:txBody>
          <a:bodyPr wrap="square" lIns="0" tIns="0" rIns="0" bIns="0" rtlCol="0" anchor="t"/>
          <a:lstStyle/>
          <a:p>
            <a:pPr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Personalized Recommendations</a:t>
            </a:r>
            <a:endParaRPr lang="en-US" sz="2300" dirty="0"/>
          </a:p>
        </p:txBody>
      </p:sp>
      <p:sp>
        <p:nvSpPr>
          <p:cNvPr id="7" name="Text 4"/>
          <p:cNvSpPr/>
          <p:nvPr/>
        </p:nvSpPr>
        <p:spPr>
          <a:xfrm>
            <a:off x="7017306" y="4880253"/>
            <a:ext cx="2927747" cy="2177415"/>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AI algorithms analyze user behavior and preferences to provide tailored product recommendations, improving engagement and satisfaction.</a:t>
            </a:r>
            <a:endParaRPr lang="en-US" sz="1750" dirty="0"/>
          </a:p>
        </p:txBody>
      </p:sp>
      <p:sp>
        <p:nvSpPr>
          <p:cNvPr id="8" name="Shape 5"/>
          <p:cNvSpPr/>
          <p:nvPr/>
        </p:nvSpPr>
        <p:spPr>
          <a:xfrm>
            <a:off x="10171867" y="4000024"/>
            <a:ext cx="510302" cy="510302"/>
          </a:xfrm>
          <a:prstGeom prst="roundRect">
            <a:avLst>
              <a:gd name="adj" fmla="val 18669"/>
            </a:avLst>
          </a:prstGeom>
          <a:solidFill>
            <a:srgbClr val="CCEEFF"/>
          </a:solidFill>
          <a:ln w="7620">
            <a:solidFill>
              <a:srgbClr val="B2D4E5"/>
            </a:solidFill>
            <a:prstDash val="solid"/>
          </a:ln>
        </p:spPr>
      </p:sp>
      <p:sp>
        <p:nvSpPr>
          <p:cNvPr id="9" name="Text 6"/>
          <p:cNvSpPr/>
          <p:nvPr/>
        </p:nvSpPr>
        <p:spPr>
          <a:xfrm>
            <a:off x="10325695" y="4076462"/>
            <a:ext cx="202525" cy="357307"/>
          </a:xfrm>
          <a:prstGeom prst="rect">
            <a:avLst/>
          </a:prstGeom>
          <a:noFill/>
          <a:ln/>
        </p:spPr>
        <p:txBody>
          <a:bodyPr wrap="none" lIns="0" tIns="0" rIns="0" bIns="0" rtlCol="0" anchor="t"/>
          <a:lstStyle/>
          <a:p>
            <a:pPr algn="ctr" indent="0" marL="0">
              <a:lnSpc>
                <a:spcPts val="2800"/>
              </a:lnSpc>
              <a:buNone/>
            </a:pPr>
            <a:r>
              <a:rPr lang="en-US" sz="2800" b="1" dirty="0">
                <a:solidFill>
                  <a:srgbClr val="272525"/>
                </a:solidFill>
                <a:latin typeface="Petrona Bold" pitchFamily="34" charset="0"/>
                <a:ea typeface="Petrona Bold" pitchFamily="34" charset="-122"/>
                <a:cs typeface="Petrona Bold" pitchFamily="34" charset="-120"/>
              </a:rPr>
              <a:t>2</a:t>
            </a:r>
            <a:endParaRPr lang="en-US" sz="2800" dirty="0"/>
          </a:p>
        </p:txBody>
      </p:sp>
      <p:sp>
        <p:nvSpPr>
          <p:cNvPr id="10" name="Text 7"/>
          <p:cNvSpPr/>
          <p:nvPr/>
        </p:nvSpPr>
        <p:spPr>
          <a:xfrm>
            <a:off x="10908983" y="4000024"/>
            <a:ext cx="2927747" cy="372070"/>
          </a:xfrm>
          <a:prstGeom prst="rect">
            <a:avLst/>
          </a:prstGeom>
          <a:noFill/>
          <a:ln/>
        </p:spPr>
        <p:txBody>
          <a:bodyPr wrap="none" lIns="0" tIns="0" rIns="0" bIns="0" rtlCol="0" anchor="t"/>
          <a:lstStyle/>
          <a:p>
            <a:pPr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Adaptive Interfaces</a:t>
            </a:r>
            <a:endParaRPr lang="en-US" sz="2300" dirty="0"/>
          </a:p>
        </p:txBody>
      </p:sp>
      <p:sp>
        <p:nvSpPr>
          <p:cNvPr id="11" name="Text 8"/>
          <p:cNvSpPr/>
          <p:nvPr/>
        </p:nvSpPr>
        <p:spPr>
          <a:xfrm>
            <a:off x="10908983" y="4508183"/>
            <a:ext cx="2927747" cy="1814513"/>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AI-driven user interfaces dynamically adapt to individual user needs, creating a more intuitive and seamless experience.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065014"/>
            <a:ext cx="7556421" cy="2232779"/>
          </a:xfrm>
          <a:prstGeom prst="rect">
            <a:avLst/>
          </a:prstGeom>
          <a:noFill/>
          <a:ln/>
        </p:spPr>
        <p:txBody>
          <a:bodyPr wrap="square" lIns="0" tIns="0" rIns="0" bIns="0" rtlCol="0" anchor="t"/>
          <a:lstStyle/>
          <a:p>
            <a:pPr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Improving Software Efficiency and Performance</a:t>
            </a:r>
            <a:endParaRPr lang="en-US" sz="4650" dirty="0"/>
          </a:p>
        </p:txBody>
      </p:sp>
      <p:sp>
        <p:nvSpPr>
          <p:cNvPr id="4" name="Shape 1"/>
          <p:cNvSpPr/>
          <p:nvPr/>
        </p:nvSpPr>
        <p:spPr>
          <a:xfrm>
            <a:off x="793790" y="3637955"/>
            <a:ext cx="3664863" cy="3526512"/>
          </a:xfrm>
          <a:prstGeom prst="roundRect">
            <a:avLst>
              <a:gd name="adj" fmla="val 2701"/>
            </a:avLst>
          </a:prstGeom>
          <a:solidFill>
            <a:srgbClr val="CCEEFF"/>
          </a:solidFill>
          <a:ln w="7620">
            <a:solidFill>
              <a:srgbClr val="B2D4E5"/>
            </a:solidFill>
            <a:prstDash val="solid"/>
          </a:ln>
        </p:spPr>
      </p:sp>
      <p:sp>
        <p:nvSpPr>
          <p:cNvPr id="5" name="Text 2"/>
          <p:cNvSpPr/>
          <p:nvPr/>
        </p:nvSpPr>
        <p:spPr>
          <a:xfrm>
            <a:off x="1028224" y="3872389"/>
            <a:ext cx="3195995" cy="744141"/>
          </a:xfrm>
          <a:prstGeom prst="rect">
            <a:avLst/>
          </a:prstGeom>
          <a:noFill/>
          <a:ln/>
        </p:spPr>
        <p:txBody>
          <a:bodyPr wrap="square" lIns="0" tIns="0" rIns="0" bIns="0" rtlCol="0" anchor="t"/>
          <a:lstStyle/>
          <a:p>
            <a:pPr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AI-Driven Optimization</a:t>
            </a:r>
            <a:endParaRPr lang="en-US" sz="2300" dirty="0"/>
          </a:p>
        </p:txBody>
      </p:sp>
      <p:sp>
        <p:nvSpPr>
          <p:cNvPr id="6" name="Text 3"/>
          <p:cNvSpPr/>
          <p:nvPr/>
        </p:nvSpPr>
        <p:spPr>
          <a:xfrm>
            <a:off x="1028224" y="4752618"/>
            <a:ext cx="3195995" cy="2177415"/>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AI algorithms analyze system performance data to identify and resolve bottlenecks, leading to improved speed, scalability, and resource utilization.</a:t>
            </a:r>
            <a:endParaRPr lang="en-US" sz="1750" dirty="0"/>
          </a:p>
        </p:txBody>
      </p:sp>
      <p:sp>
        <p:nvSpPr>
          <p:cNvPr id="7" name="Shape 4"/>
          <p:cNvSpPr/>
          <p:nvPr/>
        </p:nvSpPr>
        <p:spPr>
          <a:xfrm>
            <a:off x="4685467" y="3637955"/>
            <a:ext cx="3664863" cy="3526512"/>
          </a:xfrm>
          <a:prstGeom prst="roundRect">
            <a:avLst>
              <a:gd name="adj" fmla="val 2701"/>
            </a:avLst>
          </a:prstGeom>
          <a:solidFill>
            <a:srgbClr val="CCEEFF"/>
          </a:solidFill>
          <a:ln w="7620">
            <a:solidFill>
              <a:srgbClr val="B2D4E5"/>
            </a:solidFill>
            <a:prstDash val="solid"/>
          </a:ln>
        </p:spPr>
      </p:sp>
      <p:sp>
        <p:nvSpPr>
          <p:cNvPr id="8" name="Text 5"/>
          <p:cNvSpPr/>
          <p:nvPr/>
        </p:nvSpPr>
        <p:spPr>
          <a:xfrm>
            <a:off x="4919901" y="3872389"/>
            <a:ext cx="3195995" cy="744141"/>
          </a:xfrm>
          <a:prstGeom prst="rect">
            <a:avLst/>
          </a:prstGeom>
          <a:noFill/>
          <a:ln/>
        </p:spPr>
        <p:txBody>
          <a:bodyPr wrap="square" lIns="0" tIns="0" rIns="0" bIns="0" rtlCol="0" anchor="t"/>
          <a:lstStyle/>
          <a:p>
            <a:pPr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Predictive Maintenance</a:t>
            </a:r>
            <a:endParaRPr lang="en-US" sz="2300" dirty="0"/>
          </a:p>
        </p:txBody>
      </p:sp>
      <p:sp>
        <p:nvSpPr>
          <p:cNvPr id="9" name="Text 6"/>
          <p:cNvSpPr/>
          <p:nvPr/>
        </p:nvSpPr>
        <p:spPr>
          <a:xfrm>
            <a:off x="4919901" y="4752618"/>
            <a:ext cx="3195995" cy="2177415"/>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AI models predict potential failures and proactively trigger maintenance, reducing downtime and enhancing software reliability.</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00088" y="707946"/>
            <a:ext cx="7743825" cy="1968817"/>
          </a:xfrm>
          <a:prstGeom prst="rect">
            <a:avLst/>
          </a:prstGeom>
          <a:noFill/>
          <a:ln/>
        </p:spPr>
        <p:txBody>
          <a:bodyPr wrap="square" lIns="0" tIns="0" rIns="0" bIns="0" rtlCol="0" anchor="t"/>
          <a:lstStyle/>
          <a:p>
            <a:pPr indent="0" marL="0">
              <a:lnSpc>
                <a:spcPts val="5150"/>
              </a:lnSpc>
              <a:buNone/>
            </a:pPr>
            <a:r>
              <a:rPr lang="en-US" sz="4100" b="1" dirty="0">
                <a:solidFill>
                  <a:srgbClr val="000000"/>
                </a:solidFill>
                <a:latin typeface="Petrona Bold" pitchFamily="34" charset="0"/>
                <a:ea typeface="Petrona Bold" pitchFamily="34" charset="-122"/>
                <a:cs typeface="Petrona Bold" pitchFamily="34" charset="-120"/>
              </a:rPr>
              <a:t>Leveraging AI for Predictive Maintenance and Anomaly Detection</a:t>
            </a:r>
            <a:endParaRPr lang="en-US" sz="4100" dirty="0"/>
          </a:p>
        </p:txBody>
      </p:sp>
      <p:sp>
        <p:nvSpPr>
          <p:cNvPr id="4" name="Shape 1"/>
          <p:cNvSpPr/>
          <p:nvPr/>
        </p:nvSpPr>
        <p:spPr>
          <a:xfrm>
            <a:off x="988695" y="2976801"/>
            <a:ext cx="22860" cy="4544854"/>
          </a:xfrm>
          <a:prstGeom prst="roundRect">
            <a:avLst>
              <a:gd name="adj" fmla="val 367524"/>
            </a:avLst>
          </a:prstGeom>
          <a:solidFill>
            <a:srgbClr val="B2D4E5"/>
          </a:solidFill>
          <a:ln/>
        </p:spPr>
      </p:sp>
      <p:sp>
        <p:nvSpPr>
          <p:cNvPr id="5" name="Shape 2"/>
          <p:cNvSpPr/>
          <p:nvPr/>
        </p:nvSpPr>
        <p:spPr>
          <a:xfrm>
            <a:off x="1202293" y="3415427"/>
            <a:ext cx="700088" cy="22860"/>
          </a:xfrm>
          <a:prstGeom prst="roundRect">
            <a:avLst>
              <a:gd name="adj" fmla="val 367524"/>
            </a:avLst>
          </a:prstGeom>
          <a:solidFill>
            <a:srgbClr val="B2D4E5"/>
          </a:solidFill>
          <a:ln/>
        </p:spPr>
      </p:sp>
      <p:sp>
        <p:nvSpPr>
          <p:cNvPr id="6" name="Shape 3"/>
          <p:cNvSpPr/>
          <p:nvPr/>
        </p:nvSpPr>
        <p:spPr>
          <a:xfrm>
            <a:off x="775097" y="3201829"/>
            <a:ext cx="450056" cy="450056"/>
          </a:xfrm>
          <a:prstGeom prst="roundRect">
            <a:avLst>
              <a:gd name="adj" fmla="val 18668"/>
            </a:avLst>
          </a:prstGeom>
          <a:solidFill>
            <a:srgbClr val="CCEEFF"/>
          </a:solidFill>
          <a:ln w="7620">
            <a:solidFill>
              <a:srgbClr val="B2D4E5"/>
            </a:solidFill>
            <a:prstDash val="solid"/>
          </a:ln>
        </p:spPr>
      </p:sp>
      <p:sp>
        <p:nvSpPr>
          <p:cNvPr id="7" name="Text 4"/>
          <p:cNvSpPr/>
          <p:nvPr/>
        </p:nvSpPr>
        <p:spPr>
          <a:xfrm>
            <a:off x="932617" y="3269337"/>
            <a:ext cx="134898" cy="315039"/>
          </a:xfrm>
          <a:prstGeom prst="rect">
            <a:avLst/>
          </a:prstGeom>
          <a:noFill/>
          <a:ln/>
        </p:spPr>
        <p:txBody>
          <a:bodyPr wrap="none" lIns="0" tIns="0" rIns="0" bIns="0" rtlCol="0" anchor="t"/>
          <a:lstStyle/>
          <a:p>
            <a:pPr algn="ctr" indent="0" marL="0">
              <a:lnSpc>
                <a:spcPts val="2450"/>
              </a:lnSpc>
              <a:buNone/>
            </a:pPr>
            <a:r>
              <a:rPr lang="en-US" sz="2450" b="1" dirty="0">
                <a:solidFill>
                  <a:srgbClr val="272525"/>
                </a:solidFill>
                <a:latin typeface="Petrona Bold" pitchFamily="34" charset="0"/>
                <a:ea typeface="Petrona Bold" pitchFamily="34" charset="-122"/>
                <a:cs typeface="Petrona Bold" pitchFamily="34" charset="-120"/>
              </a:rPr>
              <a:t>1</a:t>
            </a:r>
            <a:endParaRPr lang="en-US" sz="2450" dirty="0"/>
          </a:p>
        </p:txBody>
      </p:sp>
      <p:sp>
        <p:nvSpPr>
          <p:cNvPr id="8" name="Text 5"/>
          <p:cNvSpPr/>
          <p:nvPr/>
        </p:nvSpPr>
        <p:spPr>
          <a:xfrm>
            <a:off x="2100263" y="3176826"/>
            <a:ext cx="2625447" cy="328136"/>
          </a:xfrm>
          <a:prstGeom prst="rect">
            <a:avLst/>
          </a:prstGeom>
          <a:noFill/>
          <a:ln/>
        </p:spPr>
        <p:txBody>
          <a:bodyPr wrap="none" lIns="0" tIns="0" rIns="0" bIns="0" rtlCol="0" anchor="t"/>
          <a:lstStyle/>
          <a:p>
            <a:pPr algn="l" indent="0" marL="0">
              <a:lnSpc>
                <a:spcPts val="2550"/>
              </a:lnSpc>
              <a:buNone/>
            </a:pPr>
            <a:r>
              <a:rPr lang="en-US" sz="2050" b="1" dirty="0">
                <a:solidFill>
                  <a:srgbClr val="272525"/>
                </a:solidFill>
                <a:latin typeface="Petrona Bold" pitchFamily="34" charset="0"/>
                <a:ea typeface="Petrona Bold" pitchFamily="34" charset="-122"/>
                <a:cs typeface="Petrona Bold" pitchFamily="34" charset="-120"/>
              </a:rPr>
              <a:t>Data Collection</a:t>
            </a:r>
            <a:endParaRPr lang="en-US" sz="2050" dirty="0"/>
          </a:p>
        </p:txBody>
      </p:sp>
      <p:sp>
        <p:nvSpPr>
          <p:cNvPr id="9" name="Text 6"/>
          <p:cNvSpPr/>
          <p:nvPr/>
        </p:nvSpPr>
        <p:spPr>
          <a:xfrm>
            <a:off x="2100263" y="3624977"/>
            <a:ext cx="6343650" cy="320040"/>
          </a:xfrm>
          <a:prstGeom prst="rect">
            <a:avLst/>
          </a:prstGeom>
          <a:noFill/>
          <a:ln/>
        </p:spPr>
        <p:txBody>
          <a:bodyPr wrap="non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Gather operational data from software systems and components.</a:t>
            </a:r>
            <a:endParaRPr lang="en-US" sz="1550" dirty="0"/>
          </a:p>
        </p:txBody>
      </p:sp>
      <p:sp>
        <p:nvSpPr>
          <p:cNvPr id="10" name="Shape 7"/>
          <p:cNvSpPr/>
          <p:nvPr/>
        </p:nvSpPr>
        <p:spPr>
          <a:xfrm>
            <a:off x="1202293" y="4783693"/>
            <a:ext cx="700088" cy="22860"/>
          </a:xfrm>
          <a:prstGeom prst="roundRect">
            <a:avLst>
              <a:gd name="adj" fmla="val 367524"/>
            </a:avLst>
          </a:prstGeom>
          <a:solidFill>
            <a:srgbClr val="B2D4E5"/>
          </a:solidFill>
          <a:ln/>
        </p:spPr>
      </p:sp>
      <p:sp>
        <p:nvSpPr>
          <p:cNvPr id="11" name="Shape 8"/>
          <p:cNvSpPr/>
          <p:nvPr/>
        </p:nvSpPr>
        <p:spPr>
          <a:xfrm>
            <a:off x="775097" y="4570095"/>
            <a:ext cx="450056" cy="450056"/>
          </a:xfrm>
          <a:prstGeom prst="roundRect">
            <a:avLst>
              <a:gd name="adj" fmla="val 18668"/>
            </a:avLst>
          </a:prstGeom>
          <a:solidFill>
            <a:srgbClr val="CCEEFF"/>
          </a:solidFill>
          <a:ln w="7620">
            <a:solidFill>
              <a:srgbClr val="B2D4E5"/>
            </a:solidFill>
            <a:prstDash val="solid"/>
          </a:ln>
        </p:spPr>
      </p:sp>
      <p:sp>
        <p:nvSpPr>
          <p:cNvPr id="12" name="Text 9"/>
          <p:cNvSpPr/>
          <p:nvPr/>
        </p:nvSpPr>
        <p:spPr>
          <a:xfrm>
            <a:off x="910828" y="4637603"/>
            <a:ext cx="178594" cy="315039"/>
          </a:xfrm>
          <a:prstGeom prst="rect">
            <a:avLst/>
          </a:prstGeom>
          <a:noFill/>
          <a:ln/>
        </p:spPr>
        <p:txBody>
          <a:bodyPr wrap="none" lIns="0" tIns="0" rIns="0" bIns="0" rtlCol="0" anchor="t"/>
          <a:lstStyle/>
          <a:p>
            <a:pPr algn="ctr" indent="0" marL="0">
              <a:lnSpc>
                <a:spcPts val="2450"/>
              </a:lnSpc>
              <a:buNone/>
            </a:pPr>
            <a:r>
              <a:rPr lang="en-US" sz="2450" b="1" dirty="0">
                <a:solidFill>
                  <a:srgbClr val="272525"/>
                </a:solidFill>
                <a:latin typeface="Petrona Bold" pitchFamily="34" charset="0"/>
                <a:ea typeface="Petrona Bold" pitchFamily="34" charset="-122"/>
                <a:cs typeface="Petrona Bold" pitchFamily="34" charset="-120"/>
              </a:rPr>
              <a:t>2</a:t>
            </a:r>
            <a:endParaRPr lang="en-US" sz="2450" dirty="0"/>
          </a:p>
        </p:txBody>
      </p:sp>
      <p:sp>
        <p:nvSpPr>
          <p:cNvPr id="13" name="Text 10"/>
          <p:cNvSpPr/>
          <p:nvPr/>
        </p:nvSpPr>
        <p:spPr>
          <a:xfrm>
            <a:off x="2100263" y="4545092"/>
            <a:ext cx="2625447" cy="328136"/>
          </a:xfrm>
          <a:prstGeom prst="rect">
            <a:avLst/>
          </a:prstGeom>
          <a:noFill/>
          <a:ln/>
        </p:spPr>
        <p:txBody>
          <a:bodyPr wrap="none" lIns="0" tIns="0" rIns="0" bIns="0" rtlCol="0" anchor="t"/>
          <a:lstStyle/>
          <a:p>
            <a:pPr algn="l" indent="0" marL="0">
              <a:lnSpc>
                <a:spcPts val="2550"/>
              </a:lnSpc>
              <a:buNone/>
            </a:pPr>
            <a:r>
              <a:rPr lang="en-US" sz="2050" b="1" dirty="0">
                <a:solidFill>
                  <a:srgbClr val="272525"/>
                </a:solidFill>
                <a:latin typeface="Petrona Bold" pitchFamily="34" charset="0"/>
                <a:ea typeface="Petrona Bold" pitchFamily="34" charset="-122"/>
                <a:cs typeface="Petrona Bold" pitchFamily="34" charset="-120"/>
              </a:rPr>
              <a:t>AI Model Training</a:t>
            </a:r>
            <a:endParaRPr lang="en-US" sz="2050" dirty="0"/>
          </a:p>
        </p:txBody>
      </p:sp>
      <p:sp>
        <p:nvSpPr>
          <p:cNvPr id="14" name="Text 11"/>
          <p:cNvSpPr/>
          <p:nvPr/>
        </p:nvSpPr>
        <p:spPr>
          <a:xfrm>
            <a:off x="2100263" y="4993243"/>
            <a:ext cx="6343650" cy="640080"/>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Develop machine learning models to identify patterns and predict potential issues.</a:t>
            </a:r>
            <a:endParaRPr lang="en-US" sz="1550" dirty="0"/>
          </a:p>
        </p:txBody>
      </p:sp>
      <p:sp>
        <p:nvSpPr>
          <p:cNvPr id="15" name="Shape 12"/>
          <p:cNvSpPr/>
          <p:nvPr/>
        </p:nvSpPr>
        <p:spPr>
          <a:xfrm>
            <a:off x="1202293" y="6471999"/>
            <a:ext cx="700088" cy="22860"/>
          </a:xfrm>
          <a:prstGeom prst="roundRect">
            <a:avLst>
              <a:gd name="adj" fmla="val 367524"/>
            </a:avLst>
          </a:prstGeom>
          <a:solidFill>
            <a:srgbClr val="B2D4E5"/>
          </a:solidFill>
          <a:ln/>
        </p:spPr>
      </p:sp>
      <p:sp>
        <p:nvSpPr>
          <p:cNvPr id="16" name="Shape 13"/>
          <p:cNvSpPr/>
          <p:nvPr/>
        </p:nvSpPr>
        <p:spPr>
          <a:xfrm>
            <a:off x="775097" y="6258401"/>
            <a:ext cx="450056" cy="450056"/>
          </a:xfrm>
          <a:prstGeom prst="roundRect">
            <a:avLst>
              <a:gd name="adj" fmla="val 18668"/>
            </a:avLst>
          </a:prstGeom>
          <a:solidFill>
            <a:srgbClr val="CCEEFF"/>
          </a:solidFill>
          <a:ln w="7620">
            <a:solidFill>
              <a:srgbClr val="B2D4E5"/>
            </a:solidFill>
            <a:prstDash val="solid"/>
          </a:ln>
        </p:spPr>
      </p:sp>
      <p:sp>
        <p:nvSpPr>
          <p:cNvPr id="17" name="Text 14"/>
          <p:cNvSpPr/>
          <p:nvPr/>
        </p:nvSpPr>
        <p:spPr>
          <a:xfrm>
            <a:off x="910947" y="6325910"/>
            <a:ext cx="178356" cy="315039"/>
          </a:xfrm>
          <a:prstGeom prst="rect">
            <a:avLst/>
          </a:prstGeom>
          <a:noFill/>
          <a:ln/>
        </p:spPr>
        <p:txBody>
          <a:bodyPr wrap="none" lIns="0" tIns="0" rIns="0" bIns="0" rtlCol="0" anchor="t"/>
          <a:lstStyle/>
          <a:p>
            <a:pPr algn="ctr" indent="0" marL="0">
              <a:lnSpc>
                <a:spcPts val="2450"/>
              </a:lnSpc>
              <a:buNone/>
            </a:pPr>
            <a:r>
              <a:rPr lang="en-US" sz="2450" b="1" dirty="0">
                <a:solidFill>
                  <a:srgbClr val="272525"/>
                </a:solidFill>
                <a:latin typeface="Petrona Bold" pitchFamily="34" charset="0"/>
                <a:ea typeface="Petrona Bold" pitchFamily="34" charset="-122"/>
                <a:cs typeface="Petrona Bold" pitchFamily="34" charset="-120"/>
              </a:rPr>
              <a:t>3</a:t>
            </a:r>
            <a:endParaRPr lang="en-US" sz="2450" dirty="0"/>
          </a:p>
        </p:txBody>
      </p:sp>
      <p:sp>
        <p:nvSpPr>
          <p:cNvPr id="18" name="Text 15"/>
          <p:cNvSpPr/>
          <p:nvPr/>
        </p:nvSpPr>
        <p:spPr>
          <a:xfrm>
            <a:off x="2100263" y="6233398"/>
            <a:ext cx="2625447" cy="328136"/>
          </a:xfrm>
          <a:prstGeom prst="rect">
            <a:avLst/>
          </a:prstGeom>
          <a:noFill/>
          <a:ln/>
        </p:spPr>
        <p:txBody>
          <a:bodyPr wrap="none" lIns="0" tIns="0" rIns="0" bIns="0" rtlCol="0" anchor="t"/>
          <a:lstStyle/>
          <a:p>
            <a:pPr algn="l" indent="0" marL="0">
              <a:lnSpc>
                <a:spcPts val="2550"/>
              </a:lnSpc>
              <a:buNone/>
            </a:pPr>
            <a:r>
              <a:rPr lang="en-US" sz="2050" b="1" dirty="0">
                <a:solidFill>
                  <a:srgbClr val="272525"/>
                </a:solidFill>
                <a:latin typeface="Petrona Bold" pitchFamily="34" charset="0"/>
                <a:ea typeface="Petrona Bold" pitchFamily="34" charset="-122"/>
                <a:cs typeface="Petrona Bold" pitchFamily="34" charset="-120"/>
              </a:rPr>
              <a:t>Anomaly Detection</a:t>
            </a:r>
            <a:endParaRPr lang="en-US" sz="2050" dirty="0"/>
          </a:p>
        </p:txBody>
      </p:sp>
      <p:sp>
        <p:nvSpPr>
          <p:cNvPr id="19" name="Text 16"/>
          <p:cNvSpPr/>
          <p:nvPr/>
        </p:nvSpPr>
        <p:spPr>
          <a:xfrm>
            <a:off x="2100263" y="6681549"/>
            <a:ext cx="6343650" cy="640080"/>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Continuously monitor for deviations from normal behavior and alert teams to take proactive action.</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93194"/>
          </a:xfrm>
          <a:prstGeom prst="rect">
            <a:avLst/>
          </a:prstGeom>
        </p:spPr>
      </p:pic>
      <p:sp>
        <p:nvSpPr>
          <p:cNvPr id="3" name="Text 0"/>
          <p:cNvSpPr/>
          <p:nvPr/>
        </p:nvSpPr>
        <p:spPr>
          <a:xfrm>
            <a:off x="754023" y="3638431"/>
            <a:ext cx="12785408" cy="706874"/>
          </a:xfrm>
          <a:prstGeom prst="rect">
            <a:avLst/>
          </a:prstGeom>
          <a:noFill/>
          <a:ln/>
        </p:spPr>
        <p:txBody>
          <a:bodyPr wrap="none" lIns="0" tIns="0" rIns="0" bIns="0" rtlCol="0" anchor="t"/>
          <a:lstStyle/>
          <a:p>
            <a:pPr indent="0" marL="0">
              <a:lnSpc>
                <a:spcPts val="5550"/>
              </a:lnSpc>
              <a:buNone/>
            </a:pPr>
            <a:r>
              <a:rPr lang="en-US" sz="4450" b="1" dirty="0">
                <a:solidFill>
                  <a:srgbClr val="000000"/>
                </a:solidFill>
                <a:latin typeface="Petrona Bold" pitchFamily="34" charset="0"/>
                <a:ea typeface="Petrona Bold" pitchFamily="34" charset="-122"/>
                <a:cs typeface="Petrona Bold" pitchFamily="34" charset="-120"/>
              </a:rPr>
              <a:t>AI-Enabled Automation in Software Development</a:t>
            </a:r>
            <a:endParaRPr lang="en-US" sz="4450" dirty="0"/>
          </a:p>
        </p:txBody>
      </p:sp>
      <p:pic>
        <p:nvPicPr>
          <p:cNvPr id="4" name="Image 1" descr="preencoded.png">    </p:cNvPr>
          <p:cNvPicPr>
            <a:picLocks noChangeAspect="1"/>
          </p:cNvPicPr>
          <p:nvPr/>
        </p:nvPicPr>
        <p:blipFill>
          <a:blip r:embed="rId2"/>
          <a:stretch>
            <a:fillRect/>
          </a:stretch>
        </p:blipFill>
        <p:spPr>
          <a:xfrm>
            <a:off x="754023" y="4668441"/>
            <a:ext cx="538639" cy="538639"/>
          </a:xfrm>
          <a:prstGeom prst="rect">
            <a:avLst/>
          </a:prstGeom>
        </p:spPr>
      </p:pic>
      <p:sp>
        <p:nvSpPr>
          <p:cNvPr id="5" name="Text 1"/>
          <p:cNvSpPr/>
          <p:nvPr/>
        </p:nvSpPr>
        <p:spPr>
          <a:xfrm>
            <a:off x="754023" y="5422463"/>
            <a:ext cx="2827853" cy="353378"/>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Petrona Bold" pitchFamily="34" charset="0"/>
                <a:ea typeface="Petrona Bold" pitchFamily="34" charset="-122"/>
                <a:cs typeface="Petrona Bold" pitchFamily="34" charset="-120"/>
              </a:rPr>
              <a:t>Code Generation</a:t>
            </a:r>
            <a:endParaRPr lang="en-US" sz="2200" dirty="0"/>
          </a:p>
        </p:txBody>
      </p:sp>
      <p:sp>
        <p:nvSpPr>
          <p:cNvPr id="6" name="Text 2"/>
          <p:cNvSpPr/>
          <p:nvPr/>
        </p:nvSpPr>
        <p:spPr>
          <a:xfrm>
            <a:off x="754023" y="5905024"/>
            <a:ext cx="4158615" cy="1379220"/>
          </a:xfrm>
          <a:prstGeom prst="rect">
            <a:avLst/>
          </a:prstGeom>
          <a:noFill/>
          <a:ln/>
        </p:spPr>
        <p:txBody>
          <a:bodyPr wrap="square" lIns="0" tIns="0" rIns="0" bIns="0" rtlCol="0" anchor="t"/>
          <a:lstStyle/>
          <a:p>
            <a:pPr algn="l" indent="0" marL="0">
              <a:lnSpc>
                <a:spcPts val="2700"/>
              </a:lnSpc>
              <a:buNone/>
            </a:pPr>
            <a:r>
              <a:rPr lang="en-US" sz="1650" dirty="0">
                <a:solidFill>
                  <a:srgbClr val="272525"/>
                </a:solidFill>
                <a:latin typeface="Inter" pitchFamily="34" charset="0"/>
                <a:ea typeface="Inter" pitchFamily="34" charset="-122"/>
                <a:cs typeface="Inter" pitchFamily="34" charset="-120"/>
              </a:rPr>
              <a:t>AI-powered tools can automatically generate code, accelerating development and reducing manual efforts.</a:t>
            </a:r>
            <a:endParaRPr lang="en-US" sz="1650" dirty="0"/>
          </a:p>
        </p:txBody>
      </p:sp>
      <p:pic>
        <p:nvPicPr>
          <p:cNvPr id="7" name="Image 2" descr="preencoded.png">    </p:cNvPr>
          <p:cNvPicPr>
            <a:picLocks noChangeAspect="1"/>
          </p:cNvPicPr>
          <p:nvPr/>
        </p:nvPicPr>
        <p:blipFill>
          <a:blip r:embed="rId3"/>
          <a:stretch>
            <a:fillRect/>
          </a:stretch>
        </p:blipFill>
        <p:spPr>
          <a:xfrm>
            <a:off x="5235773" y="4668441"/>
            <a:ext cx="538639" cy="538639"/>
          </a:xfrm>
          <a:prstGeom prst="rect">
            <a:avLst/>
          </a:prstGeom>
        </p:spPr>
      </p:pic>
      <p:sp>
        <p:nvSpPr>
          <p:cNvPr id="8" name="Text 3"/>
          <p:cNvSpPr/>
          <p:nvPr/>
        </p:nvSpPr>
        <p:spPr>
          <a:xfrm>
            <a:off x="5235773" y="5422463"/>
            <a:ext cx="2827853" cy="353378"/>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Petrona Bold" pitchFamily="34" charset="0"/>
                <a:ea typeface="Petrona Bold" pitchFamily="34" charset="-122"/>
                <a:cs typeface="Petrona Bold" pitchFamily="34" charset="-120"/>
              </a:rPr>
              <a:t>Test Automation</a:t>
            </a:r>
            <a:endParaRPr lang="en-US" sz="2200" dirty="0"/>
          </a:p>
        </p:txBody>
      </p:sp>
      <p:sp>
        <p:nvSpPr>
          <p:cNvPr id="9" name="Text 4"/>
          <p:cNvSpPr/>
          <p:nvPr/>
        </p:nvSpPr>
        <p:spPr>
          <a:xfrm>
            <a:off x="5235773" y="5905024"/>
            <a:ext cx="4158734" cy="1034415"/>
          </a:xfrm>
          <a:prstGeom prst="rect">
            <a:avLst/>
          </a:prstGeom>
          <a:noFill/>
          <a:ln/>
        </p:spPr>
        <p:txBody>
          <a:bodyPr wrap="square" lIns="0" tIns="0" rIns="0" bIns="0" rtlCol="0" anchor="t"/>
          <a:lstStyle/>
          <a:p>
            <a:pPr algn="l" indent="0" marL="0">
              <a:lnSpc>
                <a:spcPts val="2700"/>
              </a:lnSpc>
              <a:buNone/>
            </a:pPr>
            <a:r>
              <a:rPr lang="en-US" sz="1650" dirty="0">
                <a:solidFill>
                  <a:srgbClr val="272525"/>
                </a:solidFill>
                <a:latin typeface="Inter" pitchFamily="34" charset="0"/>
                <a:ea typeface="Inter" pitchFamily="34" charset="-122"/>
                <a:cs typeface="Inter" pitchFamily="34" charset="-120"/>
              </a:rPr>
              <a:t>AI can automate software testing, improving coverage, speed, and accuracy.</a:t>
            </a:r>
            <a:endParaRPr lang="en-US" sz="1650" dirty="0"/>
          </a:p>
        </p:txBody>
      </p:sp>
      <p:pic>
        <p:nvPicPr>
          <p:cNvPr id="10" name="Image 3" descr="preencoded.png">    </p:cNvPr>
          <p:cNvPicPr>
            <a:picLocks noChangeAspect="1"/>
          </p:cNvPicPr>
          <p:nvPr/>
        </p:nvPicPr>
        <p:blipFill>
          <a:blip r:embed="rId4"/>
          <a:stretch>
            <a:fillRect/>
          </a:stretch>
        </p:blipFill>
        <p:spPr>
          <a:xfrm>
            <a:off x="9717643" y="4668441"/>
            <a:ext cx="538639" cy="538639"/>
          </a:xfrm>
          <a:prstGeom prst="rect">
            <a:avLst/>
          </a:prstGeom>
        </p:spPr>
      </p:pic>
      <p:sp>
        <p:nvSpPr>
          <p:cNvPr id="11" name="Text 5"/>
          <p:cNvSpPr/>
          <p:nvPr/>
        </p:nvSpPr>
        <p:spPr>
          <a:xfrm>
            <a:off x="9717643" y="5422463"/>
            <a:ext cx="3034546" cy="353378"/>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Petrona Bold" pitchFamily="34" charset="0"/>
                <a:ea typeface="Petrona Bold" pitchFamily="34" charset="-122"/>
                <a:cs typeface="Petrona Bold" pitchFamily="34" charset="-120"/>
              </a:rPr>
              <a:t>Workflow Optimization</a:t>
            </a:r>
            <a:endParaRPr lang="en-US" sz="2200" dirty="0"/>
          </a:p>
        </p:txBody>
      </p:sp>
      <p:sp>
        <p:nvSpPr>
          <p:cNvPr id="12" name="Text 6"/>
          <p:cNvSpPr/>
          <p:nvPr/>
        </p:nvSpPr>
        <p:spPr>
          <a:xfrm>
            <a:off x="9717643" y="5905024"/>
            <a:ext cx="4158734" cy="1034415"/>
          </a:xfrm>
          <a:prstGeom prst="rect">
            <a:avLst/>
          </a:prstGeom>
          <a:noFill/>
          <a:ln/>
        </p:spPr>
        <p:txBody>
          <a:bodyPr wrap="square" lIns="0" tIns="0" rIns="0" bIns="0" rtlCol="0" anchor="t"/>
          <a:lstStyle/>
          <a:p>
            <a:pPr algn="l" indent="0" marL="0">
              <a:lnSpc>
                <a:spcPts val="2700"/>
              </a:lnSpc>
              <a:buNone/>
            </a:pPr>
            <a:r>
              <a:rPr lang="en-US" sz="1650" dirty="0">
                <a:solidFill>
                  <a:srgbClr val="272525"/>
                </a:solidFill>
                <a:latin typeface="Inter" pitchFamily="34" charset="0"/>
                <a:ea typeface="Inter" pitchFamily="34" charset="-122"/>
                <a:cs typeface="Inter" pitchFamily="34" charset="-120"/>
              </a:rPr>
              <a:t>AI can analyze development processes and suggest improvements to boost productivity and efficiency.</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927735"/>
            <a:ext cx="9617869" cy="744260"/>
          </a:xfrm>
          <a:prstGeom prst="rect">
            <a:avLst/>
          </a:prstGeom>
          <a:noFill/>
          <a:ln/>
        </p:spPr>
        <p:txBody>
          <a:bodyPr wrap="none" lIns="0" tIns="0" rIns="0" bIns="0" rtlCol="0" anchor="t"/>
          <a:lstStyle/>
          <a:p>
            <a:pPr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Driving Product Innovation with AI</a:t>
            </a:r>
            <a:endParaRPr lang="en-US" sz="4650" dirty="0"/>
          </a:p>
        </p:txBody>
      </p:sp>
      <p:pic>
        <p:nvPicPr>
          <p:cNvPr id="3" name="Image 0" descr="preencoded.png">    </p:cNvPr>
          <p:cNvPicPr>
            <a:picLocks noChangeAspect="1"/>
          </p:cNvPicPr>
          <p:nvPr/>
        </p:nvPicPr>
        <p:blipFill>
          <a:blip r:embed="rId1"/>
          <a:stretch>
            <a:fillRect/>
          </a:stretch>
        </p:blipFill>
        <p:spPr>
          <a:xfrm>
            <a:off x="2978348" y="2125623"/>
            <a:ext cx="2152055" cy="1687592"/>
          </a:xfrm>
          <a:prstGeom prst="rect">
            <a:avLst/>
          </a:prstGeom>
        </p:spPr>
      </p:pic>
      <p:sp>
        <p:nvSpPr>
          <p:cNvPr id="4" name="Text 1"/>
          <p:cNvSpPr/>
          <p:nvPr/>
        </p:nvSpPr>
        <p:spPr>
          <a:xfrm>
            <a:off x="3993713" y="2961680"/>
            <a:ext cx="121325" cy="453509"/>
          </a:xfrm>
          <a:prstGeom prst="rect">
            <a:avLst/>
          </a:prstGeom>
          <a:noFill/>
          <a:ln/>
        </p:spPr>
        <p:txBody>
          <a:bodyPr wrap="none" lIns="0" tIns="0" rIns="0" bIns="0" rtlCol="0" anchor="t"/>
          <a:lstStyle/>
          <a:p>
            <a:pPr algn="ctr" indent="0" marL="0">
              <a:lnSpc>
                <a:spcPts val="3550"/>
              </a:lnSpc>
              <a:buNone/>
            </a:pPr>
            <a:r>
              <a:rPr lang="en-US" sz="2200" b="1" dirty="0">
                <a:solidFill>
                  <a:srgbClr val="272525"/>
                </a:solidFill>
                <a:latin typeface="Petrona Bold" pitchFamily="34" charset="0"/>
                <a:ea typeface="Petrona Bold" pitchFamily="34" charset="-122"/>
                <a:cs typeface="Petrona Bold" pitchFamily="34" charset="-120"/>
              </a:rPr>
              <a:t>1</a:t>
            </a:r>
            <a:endParaRPr lang="en-US" sz="2200" dirty="0"/>
          </a:p>
        </p:txBody>
      </p:sp>
      <p:sp>
        <p:nvSpPr>
          <p:cNvPr id="5" name="Text 2"/>
          <p:cNvSpPr/>
          <p:nvPr/>
        </p:nvSpPr>
        <p:spPr>
          <a:xfrm>
            <a:off x="5357217" y="2352437"/>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AI-Powered Features</a:t>
            </a:r>
            <a:endParaRPr lang="en-US" sz="2300" dirty="0"/>
          </a:p>
        </p:txBody>
      </p:sp>
      <p:sp>
        <p:nvSpPr>
          <p:cNvPr id="6" name="Text 3"/>
          <p:cNvSpPr/>
          <p:nvPr/>
        </p:nvSpPr>
        <p:spPr>
          <a:xfrm>
            <a:off x="5357217" y="2860596"/>
            <a:ext cx="8252579"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Integrating AI capabilities directly into software products, such as intelligent assistants, predictive analytics, and adaptive user interfaces.</a:t>
            </a:r>
            <a:endParaRPr lang="en-US" sz="1750" dirty="0"/>
          </a:p>
        </p:txBody>
      </p:sp>
      <p:sp>
        <p:nvSpPr>
          <p:cNvPr id="7" name="Shape 4"/>
          <p:cNvSpPr/>
          <p:nvPr/>
        </p:nvSpPr>
        <p:spPr>
          <a:xfrm>
            <a:off x="5187077" y="3826312"/>
            <a:ext cx="8592860" cy="15240"/>
          </a:xfrm>
          <a:prstGeom prst="roundRect">
            <a:avLst>
              <a:gd name="adj" fmla="val 625116"/>
            </a:avLst>
          </a:prstGeom>
          <a:solidFill>
            <a:srgbClr val="B2D4E5"/>
          </a:solidFill>
          <a:ln/>
        </p:spPr>
      </p:sp>
      <p:pic>
        <p:nvPicPr>
          <p:cNvPr id="8" name="Image 1" descr="preencoded.png">    </p:cNvPr>
          <p:cNvPicPr>
            <a:picLocks noChangeAspect="1"/>
          </p:cNvPicPr>
          <p:nvPr/>
        </p:nvPicPr>
        <p:blipFill>
          <a:blip r:embed="rId2"/>
          <a:stretch>
            <a:fillRect/>
          </a:stretch>
        </p:blipFill>
        <p:spPr>
          <a:xfrm>
            <a:off x="1902381" y="3869888"/>
            <a:ext cx="4304109" cy="1687592"/>
          </a:xfrm>
          <a:prstGeom prst="rect">
            <a:avLst/>
          </a:prstGeom>
        </p:spPr>
      </p:pic>
      <p:sp>
        <p:nvSpPr>
          <p:cNvPr id="9" name="Text 5"/>
          <p:cNvSpPr/>
          <p:nvPr/>
        </p:nvSpPr>
        <p:spPr>
          <a:xfrm>
            <a:off x="3973949" y="4486870"/>
            <a:ext cx="160734" cy="453509"/>
          </a:xfrm>
          <a:prstGeom prst="rect">
            <a:avLst/>
          </a:prstGeom>
          <a:noFill/>
          <a:ln/>
        </p:spPr>
        <p:txBody>
          <a:bodyPr wrap="none" lIns="0" tIns="0" rIns="0" bIns="0" rtlCol="0" anchor="t"/>
          <a:lstStyle/>
          <a:p>
            <a:pPr algn="ctr" indent="0" marL="0">
              <a:lnSpc>
                <a:spcPts val="3550"/>
              </a:lnSpc>
              <a:buNone/>
            </a:pPr>
            <a:r>
              <a:rPr lang="en-US" sz="2200" b="1" dirty="0">
                <a:solidFill>
                  <a:srgbClr val="272525"/>
                </a:solidFill>
                <a:latin typeface="Petrona Bold" pitchFamily="34" charset="0"/>
                <a:ea typeface="Petrona Bold" pitchFamily="34" charset="-122"/>
                <a:cs typeface="Petrona Bold" pitchFamily="34" charset="-120"/>
              </a:rPr>
              <a:t>2</a:t>
            </a:r>
            <a:endParaRPr lang="en-US" sz="2200" dirty="0"/>
          </a:p>
        </p:txBody>
      </p:sp>
      <p:sp>
        <p:nvSpPr>
          <p:cNvPr id="10" name="Text 6"/>
          <p:cNvSpPr/>
          <p:nvPr/>
        </p:nvSpPr>
        <p:spPr>
          <a:xfrm>
            <a:off x="6433304" y="4096703"/>
            <a:ext cx="3484840"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Accelerated Development</a:t>
            </a:r>
            <a:endParaRPr lang="en-US" sz="2300" dirty="0"/>
          </a:p>
        </p:txBody>
      </p:sp>
      <p:sp>
        <p:nvSpPr>
          <p:cNvPr id="11" name="Text 7"/>
          <p:cNvSpPr/>
          <p:nvPr/>
        </p:nvSpPr>
        <p:spPr>
          <a:xfrm>
            <a:off x="6433304" y="4604861"/>
            <a:ext cx="7176492"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AI tools streamlining and automating various development tasks, allowing teams to focus on product innovation.</a:t>
            </a:r>
            <a:endParaRPr lang="en-US" sz="1750" dirty="0"/>
          </a:p>
        </p:txBody>
      </p:sp>
      <p:sp>
        <p:nvSpPr>
          <p:cNvPr id="12" name="Shape 8"/>
          <p:cNvSpPr/>
          <p:nvPr/>
        </p:nvSpPr>
        <p:spPr>
          <a:xfrm>
            <a:off x="6263164" y="5570577"/>
            <a:ext cx="7516773" cy="15240"/>
          </a:xfrm>
          <a:prstGeom prst="roundRect">
            <a:avLst>
              <a:gd name="adj" fmla="val 625116"/>
            </a:avLst>
          </a:prstGeom>
          <a:solidFill>
            <a:srgbClr val="B2D4E5"/>
          </a:solidFill>
          <a:ln/>
        </p:spPr>
      </p:sp>
      <p:pic>
        <p:nvPicPr>
          <p:cNvPr id="13" name="Image 2" descr="preencoded.png">    </p:cNvPr>
          <p:cNvPicPr>
            <a:picLocks noChangeAspect="1"/>
          </p:cNvPicPr>
          <p:nvPr/>
        </p:nvPicPr>
        <p:blipFill>
          <a:blip r:embed="rId3"/>
          <a:stretch>
            <a:fillRect/>
          </a:stretch>
        </p:blipFill>
        <p:spPr>
          <a:xfrm>
            <a:off x="826294" y="5614154"/>
            <a:ext cx="6456164" cy="1687592"/>
          </a:xfrm>
          <a:prstGeom prst="rect">
            <a:avLst/>
          </a:prstGeom>
        </p:spPr>
      </p:pic>
      <p:sp>
        <p:nvSpPr>
          <p:cNvPr id="14" name="Text 9"/>
          <p:cNvSpPr/>
          <p:nvPr/>
        </p:nvSpPr>
        <p:spPr>
          <a:xfrm>
            <a:off x="3974068" y="6231136"/>
            <a:ext cx="160496" cy="453509"/>
          </a:xfrm>
          <a:prstGeom prst="rect">
            <a:avLst/>
          </a:prstGeom>
          <a:noFill/>
          <a:ln/>
        </p:spPr>
        <p:txBody>
          <a:bodyPr wrap="none" lIns="0" tIns="0" rIns="0" bIns="0" rtlCol="0" anchor="t"/>
          <a:lstStyle/>
          <a:p>
            <a:pPr algn="ctr" indent="0" marL="0">
              <a:lnSpc>
                <a:spcPts val="3550"/>
              </a:lnSpc>
              <a:buNone/>
            </a:pPr>
            <a:r>
              <a:rPr lang="en-US" sz="2200" b="1" dirty="0">
                <a:solidFill>
                  <a:srgbClr val="272525"/>
                </a:solidFill>
                <a:latin typeface="Petrona Bold" pitchFamily="34" charset="0"/>
                <a:ea typeface="Petrona Bold" pitchFamily="34" charset="-122"/>
                <a:cs typeface="Petrona Bold" pitchFamily="34" charset="-120"/>
              </a:rPr>
              <a:t>3</a:t>
            </a:r>
            <a:endParaRPr lang="en-US" sz="2200" dirty="0"/>
          </a:p>
        </p:txBody>
      </p:sp>
      <p:sp>
        <p:nvSpPr>
          <p:cNvPr id="15" name="Text 10"/>
          <p:cNvSpPr/>
          <p:nvPr/>
        </p:nvSpPr>
        <p:spPr>
          <a:xfrm>
            <a:off x="7509272" y="5840968"/>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Data-Driven Insights</a:t>
            </a:r>
            <a:endParaRPr lang="en-US" sz="2300" dirty="0"/>
          </a:p>
        </p:txBody>
      </p:sp>
      <p:sp>
        <p:nvSpPr>
          <p:cNvPr id="16" name="Text 11"/>
          <p:cNvSpPr/>
          <p:nvPr/>
        </p:nvSpPr>
        <p:spPr>
          <a:xfrm>
            <a:off x="7509272" y="6349127"/>
            <a:ext cx="6100524"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AI models analyzing user data to uncover new opportunities and inform product roadmaps.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437203"/>
            <a:ext cx="7556421" cy="1488519"/>
          </a:xfrm>
          <a:prstGeom prst="rect">
            <a:avLst/>
          </a:prstGeom>
          <a:noFill/>
          <a:ln/>
        </p:spPr>
        <p:txBody>
          <a:bodyPr wrap="square" lIns="0" tIns="0" rIns="0" bIns="0" rtlCol="0" anchor="t"/>
          <a:lstStyle/>
          <a:p>
            <a:pPr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Addressing Ethical Considerations</a:t>
            </a:r>
            <a:endParaRPr lang="en-US" sz="4650" dirty="0"/>
          </a:p>
        </p:txBody>
      </p:sp>
      <p:sp>
        <p:nvSpPr>
          <p:cNvPr id="4" name="Shape 1"/>
          <p:cNvSpPr/>
          <p:nvPr/>
        </p:nvSpPr>
        <p:spPr>
          <a:xfrm>
            <a:off x="793790" y="3265884"/>
            <a:ext cx="3664863" cy="3526512"/>
          </a:xfrm>
          <a:prstGeom prst="roundRect">
            <a:avLst>
              <a:gd name="adj" fmla="val 2701"/>
            </a:avLst>
          </a:prstGeom>
          <a:solidFill>
            <a:srgbClr val="CCEEFF"/>
          </a:solidFill>
          <a:ln w="7620">
            <a:solidFill>
              <a:srgbClr val="B2D4E5"/>
            </a:solidFill>
            <a:prstDash val="solid"/>
          </a:ln>
        </p:spPr>
      </p:sp>
      <p:sp>
        <p:nvSpPr>
          <p:cNvPr id="5" name="Text 2"/>
          <p:cNvSpPr/>
          <p:nvPr/>
        </p:nvSpPr>
        <p:spPr>
          <a:xfrm>
            <a:off x="1028224" y="3500318"/>
            <a:ext cx="3195995" cy="744141"/>
          </a:xfrm>
          <a:prstGeom prst="rect">
            <a:avLst/>
          </a:prstGeom>
          <a:noFill/>
          <a:ln/>
        </p:spPr>
        <p:txBody>
          <a:bodyPr wrap="square" lIns="0" tIns="0" rIns="0" bIns="0" rtlCol="0" anchor="t"/>
          <a:lstStyle/>
          <a:p>
            <a:pPr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Responsible AI Implementation</a:t>
            </a:r>
            <a:endParaRPr lang="en-US" sz="2300" dirty="0"/>
          </a:p>
        </p:txBody>
      </p:sp>
      <p:sp>
        <p:nvSpPr>
          <p:cNvPr id="6" name="Text 3"/>
          <p:cNvSpPr/>
          <p:nvPr/>
        </p:nvSpPr>
        <p:spPr>
          <a:xfrm>
            <a:off x="1028224" y="4380547"/>
            <a:ext cx="3195995" cy="1814513"/>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Ensuring AI systems are designed and deployed with transparency, fairness, and accountability to mitigate potential risks and biases.</a:t>
            </a:r>
            <a:endParaRPr lang="en-US" sz="1750" dirty="0"/>
          </a:p>
        </p:txBody>
      </p:sp>
      <p:sp>
        <p:nvSpPr>
          <p:cNvPr id="7" name="Shape 4"/>
          <p:cNvSpPr/>
          <p:nvPr/>
        </p:nvSpPr>
        <p:spPr>
          <a:xfrm>
            <a:off x="4685467" y="3265884"/>
            <a:ext cx="3664863" cy="3526512"/>
          </a:xfrm>
          <a:prstGeom prst="roundRect">
            <a:avLst>
              <a:gd name="adj" fmla="val 2701"/>
            </a:avLst>
          </a:prstGeom>
          <a:solidFill>
            <a:srgbClr val="CCEEFF"/>
          </a:solidFill>
          <a:ln w="7620">
            <a:solidFill>
              <a:srgbClr val="B2D4E5"/>
            </a:solidFill>
            <a:prstDash val="solid"/>
          </a:ln>
        </p:spPr>
      </p:sp>
      <p:sp>
        <p:nvSpPr>
          <p:cNvPr id="8" name="Text 5"/>
          <p:cNvSpPr/>
          <p:nvPr/>
        </p:nvSpPr>
        <p:spPr>
          <a:xfrm>
            <a:off x="4919901" y="3500318"/>
            <a:ext cx="3195995" cy="744141"/>
          </a:xfrm>
          <a:prstGeom prst="rect">
            <a:avLst/>
          </a:prstGeom>
          <a:noFill/>
          <a:ln/>
        </p:spPr>
        <p:txBody>
          <a:bodyPr wrap="square" lIns="0" tIns="0" rIns="0" bIns="0" rtlCol="0" anchor="t"/>
          <a:lstStyle/>
          <a:p>
            <a:pPr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Privacy and Data Governance</a:t>
            </a:r>
            <a:endParaRPr lang="en-US" sz="2300" dirty="0"/>
          </a:p>
        </p:txBody>
      </p:sp>
      <p:sp>
        <p:nvSpPr>
          <p:cNvPr id="9" name="Text 6"/>
          <p:cNvSpPr/>
          <p:nvPr/>
        </p:nvSpPr>
        <p:spPr>
          <a:xfrm>
            <a:off x="4919901" y="4380547"/>
            <a:ext cx="3195995" cy="2177415"/>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Establishing robust data privacy and security measures to protect user information and maintain trust in AI-powered software products.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068854" y="998815"/>
            <a:ext cx="7266503" cy="546140"/>
          </a:xfrm>
          <a:prstGeom prst="rect">
            <a:avLst/>
          </a:prstGeom>
          <a:noFill/>
          <a:ln/>
        </p:spPr>
        <p:txBody>
          <a:bodyPr wrap="none" lIns="0" tIns="0" rIns="0" bIns="0" rtlCol="0" anchor="t"/>
          <a:lstStyle/>
          <a:p>
            <a:pPr indent="0" marL="0">
              <a:lnSpc>
                <a:spcPts val="4300"/>
              </a:lnSpc>
              <a:buNone/>
            </a:pPr>
            <a:r>
              <a:rPr lang="en-US" sz="3400" b="1" dirty="0">
                <a:solidFill>
                  <a:srgbClr val="000000"/>
                </a:solidFill>
                <a:latin typeface="Petrona Bold" pitchFamily="34" charset="0"/>
                <a:ea typeface="Petrona Bold" pitchFamily="34" charset="-122"/>
                <a:cs typeface="Petrona Bold" pitchFamily="34" charset="-120"/>
              </a:rPr>
              <a:t>The Future of AI-Enhanced Software</a:t>
            </a:r>
            <a:endParaRPr lang="en-US" sz="3400" dirty="0"/>
          </a:p>
        </p:txBody>
      </p:sp>
      <p:sp>
        <p:nvSpPr>
          <p:cNvPr id="4" name="Text 1"/>
          <p:cNvSpPr/>
          <p:nvPr/>
        </p:nvSpPr>
        <p:spPr>
          <a:xfrm>
            <a:off x="6068854" y="1877616"/>
            <a:ext cx="7979093" cy="549235"/>
          </a:xfrm>
          <a:prstGeom prst="rect">
            <a:avLst/>
          </a:prstGeom>
          <a:noFill/>
          <a:ln/>
        </p:spPr>
        <p:txBody>
          <a:bodyPr wrap="none" lIns="0" tIns="0" rIns="0" bIns="0" rtlCol="0" anchor="t"/>
          <a:lstStyle/>
          <a:p>
            <a:pPr algn="ctr" indent="0" marL="0">
              <a:lnSpc>
                <a:spcPts val="4300"/>
              </a:lnSpc>
              <a:buNone/>
            </a:pPr>
            <a:r>
              <a:rPr lang="en-US" sz="4300" b="1" dirty="0">
                <a:solidFill>
                  <a:srgbClr val="272525"/>
                </a:solidFill>
                <a:latin typeface="Petrona Bold" pitchFamily="34" charset="0"/>
                <a:ea typeface="Petrona Bold" pitchFamily="34" charset="-122"/>
                <a:cs typeface="Petrona Bold" pitchFamily="34" charset="-120"/>
              </a:rPr>
              <a:t>80%</a:t>
            </a:r>
            <a:endParaRPr lang="en-US" sz="4300" dirty="0"/>
          </a:p>
        </p:txBody>
      </p:sp>
      <p:sp>
        <p:nvSpPr>
          <p:cNvPr id="5" name="Text 2"/>
          <p:cNvSpPr/>
          <p:nvPr/>
        </p:nvSpPr>
        <p:spPr>
          <a:xfrm>
            <a:off x="8966121" y="2634734"/>
            <a:ext cx="2184559" cy="273010"/>
          </a:xfrm>
          <a:prstGeom prst="rect">
            <a:avLst/>
          </a:prstGeom>
          <a:noFill/>
          <a:ln/>
        </p:spPr>
        <p:txBody>
          <a:bodyPr wrap="none" lIns="0" tIns="0" rIns="0" bIns="0" rtlCol="0" anchor="t"/>
          <a:lstStyle/>
          <a:p>
            <a:pPr algn="ctr" indent="0" marL="0">
              <a:lnSpc>
                <a:spcPts val="2150"/>
              </a:lnSpc>
              <a:buNone/>
            </a:pPr>
            <a:r>
              <a:rPr lang="en-US" sz="1700" b="1" dirty="0">
                <a:solidFill>
                  <a:srgbClr val="272525"/>
                </a:solidFill>
                <a:latin typeface="Petrona Bold" pitchFamily="34" charset="0"/>
                <a:ea typeface="Petrona Bold" pitchFamily="34" charset="-122"/>
                <a:cs typeface="Petrona Bold" pitchFamily="34" charset="-120"/>
              </a:rPr>
              <a:t>Increased Adoption</a:t>
            </a:r>
            <a:endParaRPr lang="en-US" sz="1700" dirty="0"/>
          </a:p>
        </p:txBody>
      </p:sp>
      <p:sp>
        <p:nvSpPr>
          <p:cNvPr id="6" name="Text 3"/>
          <p:cNvSpPr/>
          <p:nvPr/>
        </p:nvSpPr>
        <p:spPr>
          <a:xfrm>
            <a:off x="6068854" y="3007519"/>
            <a:ext cx="7979093" cy="266224"/>
          </a:xfrm>
          <a:prstGeom prst="rect">
            <a:avLst/>
          </a:prstGeom>
          <a:noFill/>
          <a:ln/>
        </p:spPr>
        <p:txBody>
          <a:bodyPr wrap="none" lIns="0" tIns="0" rIns="0" bIns="0" rtlCol="0" anchor="t"/>
          <a:lstStyle/>
          <a:p>
            <a:pPr algn="ctr" indent="0" marL="0">
              <a:lnSpc>
                <a:spcPts val="2050"/>
              </a:lnSpc>
              <a:buNone/>
            </a:pPr>
            <a:r>
              <a:rPr lang="en-US" sz="1300" dirty="0">
                <a:solidFill>
                  <a:srgbClr val="272525"/>
                </a:solidFill>
                <a:latin typeface="Inter" pitchFamily="34" charset="0"/>
                <a:ea typeface="Inter" pitchFamily="34" charset="-122"/>
                <a:cs typeface="Inter" pitchFamily="34" charset="-120"/>
              </a:rPr>
              <a:t>By 2025, it's estimated that over 80% of enterprise software will incorporate AI capabilities.</a:t>
            </a:r>
            <a:endParaRPr lang="en-US" sz="1300" dirty="0"/>
          </a:p>
        </p:txBody>
      </p:sp>
      <p:sp>
        <p:nvSpPr>
          <p:cNvPr id="7" name="Text 4"/>
          <p:cNvSpPr/>
          <p:nvPr/>
        </p:nvSpPr>
        <p:spPr>
          <a:xfrm>
            <a:off x="6068854" y="3856077"/>
            <a:ext cx="7979093" cy="549235"/>
          </a:xfrm>
          <a:prstGeom prst="rect">
            <a:avLst/>
          </a:prstGeom>
          <a:noFill/>
          <a:ln/>
        </p:spPr>
        <p:txBody>
          <a:bodyPr wrap="none" lIns="0" tIns="0" rIns="0" bIns="0" rtlCol="0" anchor="t"/>
          <a:lstStyle/>
          <a:p>
            <a:pPr algn="ctr" indent="0" marL="0">
              <a:lnSpc>
                <a:spcPts val="4300"/>
              </a:lnSpc>
              <a:buNone/>
            </a:pPr>
            <a:r>
              <a:rPr lang="en-US" sz="4300" b="1" dirty="0">
                <a:solidFill>
                  <a:srgbClr val="272525"/>
                </a:solidFill>
                <a:latin typeface="Petrona Bold" pitchFamily="34" charset="0"/>
                <a:ea typeface="Petrona Bold" pitchFamily="34" charset="-122"/>
                <a:cs typeface="Petrona Bold" pitchFamily="34" charset="-120"/>
              </a:rPr>
              <a:t>30%</a:t>
            </a:r>
            <a:endParaRPr lang="en-US" sz="4300" dirty="0"/>
          </a:p>
        </p:txBody>
      </p:sp>
      <p:sp>
        <p:nvSpPr>
          <p:cNvPr id="8" name="Text 5"/>
          <p:cNvSpPr/>
          <p:nvPr/>
        </p:nvSpPr>
        <p:spPr>
          <a:xfrm>
            <a:off x="8966121" y="4613196"/>
            <a:ext cx="2184559" cy="273010"/>
          </a:xfrm>
          <a:prstGeom prst="rect">
            <a:avLst/>
          </a:prstGeom>
          <a:noFill/>
          <a:ln/>
        </p:spPr>
        <p:txBody>
          <a:bodyPr wrap="none" lIns="0" tIns="0" rIns="0" bIns="0" rtlCol="0" anchor="t"/>
          <a:lstStyle/>
          <a:p>
            <a:pPr algn="ctr" indent="0" marL="0">
              <a:lnSpc>
                <a:spcPts val="2150"/>
              </a:lnSpc>
              <a:buNone/>
            </a:pPr>
            <a:r>
              <a:rPr lang="en-US" sz="1700" b="1" dirty="0">
                <a:solidFill>
                  <a:srgbClr val="272525"/>
                </a:solidFill>
                <a:latin typeface="Petrona Bold" pitchFamily="34" charset="0"/>
                <a:ea typeface="Petrona Bold" pitchFamily="34" charset="-122"/>
                <a:cs typeface="Petrona Bold" pitchFamily="34" charset="-120"/>
              </a:rPr>
              <a:t>Productivity Boost</a:t>
            </a:r>
            <a:endParaRPr lang="en-US" sz="1700" dirty="0"/>
          </a:p>
        </p:txBody>
      </p:sp>
      <p:sp>
        <p:nvSpPr>
          <p:cNvPr id="9" name="Text 6"/>
          <p:cNvSpPr/>
          <p:nvPr/>
        </p:nvSpPr>
        <p:spPr>
          <a:xfrm>
            <a:off x="6068854" y="4985980"/>
            <a:ext cx="7979093" cy="266224"/>
          </a:xfrm>
          <a:prstGeom prst="rect">
            <a:avLst/>
          </a:prstGeom>
          <a:noFill/>
          <a:ln/>
        </p:spPr>
        <p:txBody>
          <a:bodyPr wrap="none" lIns="0" tIns="0" rIns="0" bIns="0" rtlCol="0" anchor="t"/>
          <a:lstStyle/>
          <a:p>
            <a:pPr algn="ctr" indent="0" marL="0">
              <a:lnSpc>
                <a:spcPts val="2050"/>
              </a:lnSpc>
              <a:buNone/>
            </a:pPr>
            <a:r>
              <a:rPr lang="en-US" sz="1300" dirty="0">
                <a:solidFill>
                  <a:srgbClr val="272525"/>
                </a:solidFill>
                <a:latin typeface="Inter" pitchFamily="34" charset="0"/>
                <a:ea typeface="Inter" pitchFamily="34" charset="-122"/>
                <a:cs typeface="Inter" pitchFamily="34" charset="-120"/>
              </a:rPr>
              <a:t>AI can increase software development productivity by up to 30%.</a:t>
            </a:r>
            <a:endParaRPr lang="en-US" sz="1300" dirty="0"/>
          </a:p>
        </p:txBody>
      </p:sp>
      <p:sp>
        <p:nvSpPr>
          <p:cNvPr id="10" name="Text 7"/>
          <p:cNvSpPr/>
          <p:nvPr/>
        </p:nvSpPr>
        <p:spPr>
          <a:xfrm>
            <a:off x="6068854" y="5834539"/>
            <a:ext cx="7979093" cy="549235"/>
          </a:xfrm>
          <a:prstGeom prst="rect">
            <a:avLst/>
          </a:prstGeom>
          <a:noFill/>
          <a:ln/>
        </p:spPr>
        <p:txBody>
          <a:bodyPr wrap="none" lIns="0" tIns="0" rIns="0" bIns="0" rtlCol="0" anchor="t"/>
          <a:lstStyle/>
          <a:p>
            <a:pPr algn="ctr" indent="0" marL="0">
              <a:lnSpc>
                <a:spcPts val="4300"/>
              </a:lnSpc>
              <a:buNone/>
            </a:pPr>
            <a:r>
              <a:rPr lang="en-US" sz="4300" b="1" dirty="0">
                <a:solidFill>
                  <a:srgbClr val="272525"/>
                </a:solidFill>
                <a:latin typeface="Petrona Bold" pitchFamily="34" charset="0"/>
                <a:ea typeface="Petrona Bold" pitchFamily="34" charset="-122"/>
                <a:cs typeface="Petrona Bold" pitchFamily="34" charset="-120"/>
              </a:rPr>
              <a:t>10x</a:t>
            </a:r>
            <a:endParaRPr lang="en-US" sz="4300" dirty="0"/>
          </a:p>
        </p:txBody>
      </p:sp>
      <p:sp>
        <p:nvSpPr>
          <p:cNvPr id="11" name="Text 8"/>
          <p:cNvSpPr/>
          <p:nvPr/>
        </p:nvSpPr>
        <p:spPr>
          <a:xfrm>
            <a:off x="8902065" y="6591657"/>
            <a:ext cx="2312670" cy="273010"/>
          </a:xfrm>
          <a:prstGeom prst="rect">
            <a:avLst/>
          </a:prstGeom>
          <a:noFill/>
          <a:ln/>
        </p:spPr>
        <p:txBody>
          <a:bodyPr wrap="none" lIns="0" tIns="0" rIns="0" bIns="0" rtlCol="0" anchor="t"/>
          <a:lstStyle/>
          <a:p>
            <a:pPr algn="ctr" indent="0" marL="0">
              <a:lnSpc>
                <a:spcPts val="2150"/>
              </a:lnSpc>
              <a:buNone/>
            </a:pPr>
            <a:r>
              <a:rPr lang="en-US" sz="1700" b="1" dirty="0">
                <a:solidFill>
                  <a:srgbClr val="272525"/>
                </a:solidFill>
                <a:latin typeface="Petrona Bold" pitchFamily="34" charset="0"/>
                <a:ea typeface="Petrona Bold" pitchFamily="34" charset="-122"/>
                <a:cs typeface="Petrona Bold" pitchFamily="34" charset="-120"/>
              </a:rPr>
              <a:t>Improved Performance</a:t>
            </a:r>
            <a:endParaRPr lang="en-US" sz="1700" dirty="0"/>
          </a:p>
        </p:txBody>
      </p:sp>
      <p:sp>
        <p:nvSpPr>
          <p:cNvPr id="12" name="Text 9"/>
          <p:cNvSpPr/>
          <p:nvPr/>
        </p:nvSpPr>
        <p:spPr>
          <a:xfrm>
            <a:off x="6068854" y="6964442"/>
            <a:ext cx="7979093" cy="266224"/>
          </a:xfrm>
          <a:prstGeom prst="rect">
            <a:avLst/>
          </a:prstGeom>
          <a:noFill/>
          <a:ln/>
        </p:spPr>
        <p:txBody>
          <a:bodyPr wrap="none" lIns="0" tIns="0" rIns="0" bIns="0" rtlCol="0" anchor="t"/>
          <a:lstStyle/>
          <a:p>
            <a:pPr algn="ctr" indent="0" marL="0">
              <a:lnSpc>
                <a:spcPts val="2050"/>
              </a:lnSpc>
              <a:buNone/>
            </a:pPr>
            <a:r>
              <a:rPr lang="en-US" sz="1300" dirty="0">
                <a:solidFill>
                  <a:srgbClr val="272525"/>
                </a:solidFill>
                <a:latin typeface="Inter" pitchFamily="34" charset="0"/>
                <a:ea typeface="Inter" pitchFamily="34" charset="-122"/>
                <a:cs typeface="Inter" pitchFamily="34" charset="-120"/>
              </a:rPr>
              <a:t>AI-driven optimization can deliver up to 10x improvements in software performance and efficiency.</a:t>
            </a:r>
            <a:endParaRPr lang="en-US" sz="13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2024-11-25T13:13:14Z</dcterms:created>
  <dcterms:modified xsi:type="dcterms:W3CDTF">2024-11-25T13:13:14Z</dcterms:modified>
</cp:coreProperties>
</file>